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6"/>
  </p:notesMasterIdLst>
  <p:sldIdLst>
    <p:sldId id="256" r:id="rId2"/>
    <p:sldId id="257" r:id="rId3"/>
    <p:sldId id="275" r:id="rId4"/>
    <p:sldId id="274" r:id="rId5"/>
    <p:sldId id="258" r:id="rId6"/>
    <p:sldId id="263" r:id="rId7"/>
    <p:sldId id="276" r:id="rId8"/>
    <p:sldId id="277" r:id="rId9"/>
    <p:sldId id="261" r:id="rId10"/>
    <p:sldId id="265" r:id="rId11"/>
    <p:sldId id="264" r:id="rId12"/>
    <p:sldId id="259" r:id="rId13"/>
    <p:sldId id="262" r:id="rId14"/>
    <p:sldId id="279" r:id="rId15"/>
    <p:sldId id="280" r:id="rId16"/>
    <p:sldId id="266" r:id="rId17"/>
    <p:sldId id="270" r:id="rId18"/>
    <p:sldId id="271" r:id="rId19"/>
    <p:sldId id="272" r:id="rId20"/>
    <p:sldId id="267" r:id="rId21"/>
    <p:sldId id="268" r:id="rId22"/>
    <p:sldId id="269" r:id="rId23"/>
    <p:sldId id="273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/>
    <p:restoredTop sz="94576"/>
  </p:normalViewPr>
  <p:slideViewPr>
    <p:cSldViewPr snapToGrid="0" snapToObjects="1">
      <p:cViewPr>
        <p:scale>
          <a:sx n="125" d="100"/>
          <a:sy n="125" d="100"/>
        </p:scale>
        <p:origin x="7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Mean Rate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E-A243-BBEF-E29B96CE0B5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E-A243-BBEF-E29B96CE0B5B}"/>
              </c:ext>
            </c:extLst>
          </c:dPt>
          <c:dLbls>
            <c:dLbl>
              <c:idx val="0"/>
              <c:layout>
                <c:manualLayout>
                  <c:x val="-4.1412751427398663E-2"/>
                  <c:y val="0.11411275476055723"/>
                </c:manualLayout>
              </c:layout>
              <c:tx>
                <c:rich>
                  <a:bodyPr/>
                  <a:lstStyle/>
                  <a:p>
                    <a:fld id="{920FC43D-485D-5E4E-AC85-3786D8CE6D9B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A3E-A243-BBEF-E29B96CE0B5B}"/>
                </c:ext>
              </c:extLst>
            </c:dLbl>
            <c:dLbl>
              <c:idx val="1"/>
              <c:layout>
                <c:manualLayout>
                  <c:x val="0.1246658518988444"/>
                  <c:y val="-0.15737403771477362"/>
                </c:manualLayout>
              </c:layout>
              <c:tx>
                <c:rich>
                  <a:bodyPr/>
                  <a:lstStyle/>
                  <a:p>
                    <a:fld id="{1F30D03B-E222-E349-9130-5C56D3E77839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3E-A243-BBEF-E29B96CE0B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Mean Rate &lt;= 0</c:v>
                </c:pt>
                <c:pt idx="1">
                  <c:v>Mean Rate &gt; 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7.28</c:v>
                </c:pt>
                <c:pt idx="1">
                  <c:v>92.72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A243-BBEF-E29B96CE0B5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566966451468"/>
          <c:y val="0.80613229039908529"/>
          <c:w val="0.18891076115485564"/>
          <c:h val="0.1291371494643301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F53F-E644-5F4F-BEB2-AFF6378475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2DC2A-D17E-0A42-84AA-2F922820E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0BF7A-AA53-8743-8552-C124BCBF4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A68-A689-2844-A61C-B2DF32DF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6E61-9308-B443-98A9-1B9B1074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16E6-DB5C-1E45-BC1E-1B56C23C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336A-955B-7D47-983F-D8339D0E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29C1-ECB0-EA45-8B19-3BE569CC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E8D-73A7-2C4A-B079-44EF2228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AB74-4E01-2A44-8BD4-2E01F960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9D2-8B03-A342-9B27-EE395E0E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5F16-9455-BE4E-A632-9573DFF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1D0D-AA4B-E649-8A2F-EA80C12F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09A7-EEFB-F443-94A9-C12A78F43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A204-12FB-7D44-92A7-FAFD40CC0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96C7-7BA2-E042-A5C5-3DC73F61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AFF3-3EB7-2747-B866-5463634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C8D9-56C3-7544-88B9-1DEDC9A4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F97-5CEB-1948-9CC3-FEE0674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304C-A5CC-2749-8342-9EF68119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8E53-EB53-5C46-8D63-97B7D440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6EB6-92AA-3141-836D-E375006A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5EE4-C51F-F04C-B5C5-A9F5CCB8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37E-93BA-B74F-A841-66F56271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C5ED-4C98-474B-B871-F47F66DD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FDF1-C4F1-8C4B-A5EA-95C5F459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4CD7-B52A-5D4D-8D2B-3B490B13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E49-6BD0-984B-9065-9811398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3B9-5B02-2442-BC61-2F8A7769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1310-C166-1D4F-9E24-E87D76821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CCAB-9092-EE46-8D07-7EA8A825D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64047-013F-B143-9B56-401D00C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C59E-03C6-7747-A971-7B05AE2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1C00-76AA-3443-A65A-D7ED5A2F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E0CB-9226-004B-B3AF-49B5C23F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520C-4B43-7043-A21C-FABE0540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BFD2-25D0-114A-B1C3-47D0FE77C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A2DE8-FC36-5341-B8E8-693C0EAB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7F65-6018-4246-9332-D0E872674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6877F-460F-4249-A6DF-97503AF6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8A93A-1AB5-3B43-8A81-8003BA0A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58270-B185-8C4E-B137-6B19F5F5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358-8D1D-4B4C-BCB4-FEBCA308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F8CBA-127F-AD4B-AF42-83495E8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7025-330B-4F47-9F0B-39804A3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ACFA-C239-7340-B39C-C16C194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7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B8270-0502-EF48-AB38-599297E9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1095A-4BD9-3E45-97AA-A4856F4A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87B2-CB7B-0D43-8D0D-61EC423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5C1D-8259-4446-A9DC-19B1D313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221-D758-344C-B92F-D449CF07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81D7-0DC3-D94B-A54B-02E9EE7E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C759A-7D5F-0A4D-A0B7-A6365882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EC39A-A703-1648-8F4E-323D437B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09C6-3C94-7244-922D-EBC1C0AC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7B77-2721-F044-85A8-6876B91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73B4-D2B8-E74D-9545-A6F65DD9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1EFF-F8D2-F94B-AFFF-B542E90A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22333-7915-244D-A3B2-C7C928C4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AB20-1D32-CF42-A612-1FD59D12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2D2E-99A6-1448-822B-8FDA7A2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3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500-3D2C-D34E-AFED-8750649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97C-737C-EC40-BF9C-9E96DCE1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83F-9125-964D-921F-FA93A66EE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C5FB-F6A4-264A-B1D8-1D1F4605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39D6-4A2B-054F-B919-F3D085C0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347-1F49-5C4B-84E9-63831155D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Cryptocurrency Analysis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BF7A-6D9E-0A49-ABAD-8FC706C4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Sabbir</a:t>
            </a:r>
            <a:r>
              <a:rPr lang="en-US" dirty="0"/>
              <a:t> Ahmad</a:t>
            </a:r>
          </a:p>
          <a:p>
            <a:pPr fontAlgn="base"/>
            <a:r>
              <a:rPr lang="en-US" dirty="0" err="1"/>
              <a:t>Raghavendra</a:t>
            </a:r>
            <a:r>
              <a:rPr lang="en-US" dirty="0"/>
              <a:t> </a:t>
            </a:r>
            <a:r>
              <a:rPr lang="en-US" dirty="0" err="1"/>
              <a:t>Venkatesh</a:t>
            </a:r>
            <a:endParaRPr lang="en-US" b="1" dirty="0"/>
          </a:p>
          <a:p>
            <a:pPr fontAlgn="base"/>
            <a:r>
              <a:rPr lang="en-US" dirty="0" err="1"/>
              <a:t>Jatin</a:t>
            </a:r>
            <a:r>
              <a:rPr lang="en-US" dirty="0"/>
              <a:t> </a:t>
            </a:r>
            <a:r>
              <a:rPr lang="en-US" dirty="0" err="1"/>
              <a:t>Taneja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21EF-A60B-CB4D-9E20-5693CAD01B1A}"/>
              </a:ext>
            </a:extLst>
          </p:cNvPr>
          <p:cNvSpPr txBox="1"/>
          <p:nvPr/>
        </p:nvSpPr>
        <p:spPr>
          <a:xfrm>
            <a:off x="9771690" y="62687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CS6220 Spring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9E17E-8DA8-8C4D-B0AA-587ACE00C886}"/>
              </a:ext>
            </a:extLst>
          </p:cNvPr>
          <p:cNvSpPr txBox="1"/>
          <p:nvPr/>
        </p:nvSpPr>
        <p:spPr>
          <a:xfrm>
            <a:off x="359758" y="6268720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of Computer and Information Science |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43751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Volatility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Volatility</a:t>
            </a:r>
            <a:r>
              <a:rPr lang="en-US" dirty="0"/>
              <a:t>: Top 5 coins </a:t>
            </a:r>
          </a:p>
          <a:p>
            <a:pPr lvl="1"/>
            <a:r>
              <a:rPr lang="en-US" dirty="0"/>
              <a:t>Difference between high and low price represents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DE4D7-7DBB-1541-9DA7-FB8D2E5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38" y="2359761"/>
            <a:ext cx="8898903" cy="4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 for </a:t>
            </a:r>
            <a:r>
              <a:rPr lang="en-US" b="1" dirty="0"/>
              <a:t>Top-5 Coins </a:t>
            </a:r>
            <a:r>
              <a:rPr lang="en-US" dirty="0"/>
              <a:t>(click to see the outliers)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73CE5-9A6A-F241-85DF-DC71790786B9}"/>
              </a:ext>
            </a:extLst>
          </p:cNvPr>
          <p:cNvSpPr txBox="1">
            <a:spLocks/>
          </p:cNvSpPr>
          <p:nvPr/>
        </p:nvSpPr>
        <p:spPr>
          <a:xfrm>
            <a:off x="989556" y="5016675"/>
            <a:ext cx="8915400" cy="113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high prices for most of the coins that are top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6F79CE4-6BA5-F84A-857F-9AA9E1B59ACF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30413A-F4E4-7B49-B946-B366CA13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2" y="2393419"/>
            <a:ext cx="10515600" cy="25221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8996C0-A8E8-7846-8043-8EFF61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2" y="2393419"/>
            <a:ext cx="10515600" cy="25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Ranked by Market cap: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Everyday price distribution</a:t>
            </a:r>
            <a:r>
              <a:rPr lang="en-US" b="1" dirty="0"/>
              <a:t> Bottom-5 Coins </a:t>
            </a:r>
            <a:r>
              <a:rPr lang="en-US" dirty="0"/>
              <a:t>(click to see the outliers)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038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Plots show low prices for most of the coins that are bottom ranked. </a:t>
            </a:r>
          </a:p>
          <a:p>
            <a:pPr lvl="1"/>
            <a:r>
              <a:rPr lang="en-US" dirty="0"/>
              <a:t>From outlier plotting we see, outliers are very frequent in most coins.</a:t>
            </a:r>
          </a:p>
          <a:p>
            <a:pPr lvl="1"/>
            <a:r>
              <a:rPr lang="en-US" dirty="0"/>
              <a:t>So much outliers make handling of data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94C6542-8A9C-8242-BC6D-52F98494C2E5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C5C7-C23C-2344-9E51-F6C315C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2349869"/>
            <a:ext cx="10359025" cy="2484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42D80F-CCD3-D04C-B6F1-0C699D8D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31" y="2349870"/>
            <a:ext cx="10359025" cy="2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30"/>
            <a:ext cx="8915400" cy="722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visualization on price distribution</a:t>
            </a:r>
          </a:p>
          <a:p>
            <a:pPr lvl="1"/>
            <a:r>
              <a:rPr lang="en-US" dirty="0"/>
              <a:t>Price distribution on a specific day for a number of coins - </a:t>
            </a:r>
            <a:r>
              <a:rPr lang="en-US" b="1" dirty="0"/>
              <a:t>February 21, 2018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ABDCA4-3218-9C4B-B442-8CFA0F8AB996}"/>
              </a:ext>
            </a:extLst>
          </p:cNvPr>
          <p:cNvSpPr txBox="1">
            <a:spLocks/>
          </p:cNvSpPr>
          <p:nvPr/>
        </p:nvSpPr>
        <p:spPr>
          <a:xfrm>
            <a:off x="989556" y="5016674"/>
            <a:ext cx="8915400" cy="158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Top-10 shows high price distribution</a:t>
            </a:r>
          </a:p>
          <a:p>
            <a:pPr lvl="1"/>
            <a:r>
              <a:rPr lang="en-US" dirty="0"/>
              <a:t>Price range decreases as more coins are considered (i.e. Top 100)</a:t>
            </a:r>
          </a:p>
          <a:p>
            <a:pPr lvl="1"/>
            <a:r>
              <a:rPr lang="en-US" dirty="0"/>
              <a:t>Price is very low for Bottom-100 coins</a:t>
            </a:r>
          </a:p>
          <a:p>
            <a:pPr lvl="1"/>
            <a:r>
              <a:rPr lang="en-US" dirty="0"/>
              <a:t>Considering all the coins, prices are low as well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18229-CCC1-954E-965D-4B2FA4C4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66" y="2469632"/>
            <a:ext cx="2474726" cy="2357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2A667-18AC-0946-90EC-7F83E290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3" y="2469632"/>
            <a:ext cx="2474726" cy="2357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B951C-70AA-5546-9813-743861C2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2" y="2469632"/>
            <a:ext cx="2492724" cy="2357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9BA24-6138-A647-BBBB-8065796F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33" y="2469632"/>
            <a:ext cx="2411733" cy="2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0CA-ACD1-4CD5-AC61-39D01844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2F0FB1B-598C-4E92-BBB6-290CBA96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61" y="2151047"/>
            <a:ext cx="5585254" cy="43660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DEDD12-DC92-4BCD-BAE4-F442C5EEAAA0}"/>
              </a:ext>
            </a:extLst>
          </p:cNvPr>
          <p:cNvSpPr txBox="1">
            <a:spLocks/>
          </p:cNvSpPr>
          <p:nvPr/>
        </p:nvSpPr>
        <p:spPr>
          <a:xfrm>
            <a:off x="1049732" y="1388354"/>
            <a:ext cx="10518151" cy="301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elbow point is at 4 hence appropriate number of clusters is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921C-43F2-4BEA-A993-A8CD0301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Exploration: clustering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BE8DAE-ADA4-4DBD-A85A-704A6B14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9" y="2010509"/>
            <a:ext cx="5132172" cy="4658249"/>
          </a:xfrm>
          <a:prstGeom prst="rect">
            <a:avLst/>
          </a:prstGeom>
        </p:spPr>
      </p:pic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342B6BC-4EA4-4976-9338-4FEB9879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05" y="1844258"/>
            <a:ext cx="6292515" cy="4823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7DB66-B8D1-4F1F-9A8B-FEFE81CE6363}"/>
              </a:ext>
            </a:extLst>
          </p:cNvPr>
          <p:cNvSpPr txBox="1">
            <a:spLocks/>
          </p:cNvSpPr>
          <p:nvPr/>
        </p:nvSpPr>
        <p:spPr>
          <a:xfrm>
            <a:off x="719677" y="1425009"/>
            <a:ext cx="57800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Features: Close Price, Market cap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918B35-1C23-46A2-96A1-2B06EE375BEB}"/>
              </a:ext>
            </a:extLst>
          </p:cNvPr>
          <p:cNvSpPr txBox="1">
            <a:spLocks/>
          </p:cNvSpPr>
          <p:nvPr/>
        </p:nvSpPr>
        <p:spPr>
          <a:xfrm>
            <a:off x="6755520" y="1425009"/>
            <a:ext cx="6351550" cy="37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Features</a:t>
            </a:r>
            <a:r>
              <a:rPr lang="en-US" b="1" dirty="0">
                <a:cs typeface="Calibri"/>
              </a:rPr>
              <a:t>: Close price, Market cap,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5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Coin Transaction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03023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Most Transactions (volume)</a:t>
            </a:r>
            <a:r>
              <a:rPr lang="en-US" dirty="0"/>
              <a:t>: Coins in which people prefer to use </a:t>
            </a:r>
          </a:p>
          <a:p>
            <a:pPr lvl="1"/>
            <a:r>
              <a:rPr lang="en-US" dirty="0"/>
              <a:t>Based on the number of transactions per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72E88-1EAF-EE44-9596-7C44CDD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0" y="2222477"/>
            <a:ext cx="9786463" cy="4462836"/>
          </a:xfrm>
        </p:spPr>
      </p:pic>
    </p:spTree>
    <p:extLst>
      <p:ext uri="{BB962C8B-B14F-4D97-AF65-F5344CB8AC3E}">
        <p14:creationId xmlns:p14="http://schemas.microsoft.com/office/powerpoint/2010/main" val="358840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-117854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4EF5E-3116-6B40-A054-EC96879BCC6B}"/>
              </a:ext>
            </a:extLst>
          </p:cNvPr>
          <p:cNvSpPr txBox="1">
            <a:spLocks/>
          </p:cNvSpPr>
          <p:nvPr/>
        </p:nvSpPr>
        <p:spPr>
          <a:xfrm>
            <a:off x="699624" y="837365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Fluctuation </a:t>
            </a:r>
            <a:r>
              <a:rPr lang="en-US" dirty="0"/>
              <a:t>example with </a:t>
            </a:r>
            <a:r>
              <a:rPr lang="en-US" b="1" dirty="0"/>
              <a:t>Bitcoin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6174-B7DE-C244-BE72-8EFFC26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00" y="121112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D611CB-69AC-8C4D-A5E5-D94BFF5D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2582525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32B44-C7CC-5846-9E36-9083C069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00" y="3979383"/>
            <a:ext cx="7627200" cy="1396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2B7A6-529D-A148-B11C-32D9C2A2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500" y="5376241"/>
            <a:ext cx="7627200" cy="138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F8A64A-DC50-1046-B6B1-3BFFD64AD0B0}"/>
              </a:ext>
            </a:extLst>
          </p:cNvPr>
          <p:cNvSpPr txBox="1">
            <a:spLocks/>
          </p:cNvSpPr>
          <p:nvPr/>
        </p:nvSpPr>
        <p:spPr>
          <a:xfrm>
            <a:off x="1124224" y="1721894"/>
            <a:ext cx="18149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change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B5CF663-5CC6-2148-B343-6C22958A6D3A}"/>
              </a:ext>
            </a:extLst>
          </p:cNvPr>
          <p:cNvSpPr txBox="1">
            <a:spLocks/>
          </p:cNvSpPr>
          <p:nvPr/>
        </p:nvSpPr>
        <p:spPr>
          <a:xfrm>
            <a:off x="1124224" y="2948027"/>
            <a:ext cx="30214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absolute difference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E2944B-9725-C54E-A9FA-00C51B5FCDAD}"/>
              </a:ext>
            </a:extLst>
          </p:cNvPr>
          <p:cNvSpPr txBox="1">
            <a:spLocks/>
          </p:cNvSpPr>
          <p:nvPr/>
        </p:nvSpPr>
        <p:spPr>
          <a:xfrm>
            <a:off x="1124224" y="3996464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increment </a:t>
            </a:r>
          </a:p>
          <a:p>
            <a:pPr marL="0" indent="0">
              <a:buNone/>
            </a:pPr>
            <a:r>
              <a:rPr lang="en-US" dirty="0"/>
              <a:t>(negative values clamped to zero)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71427F-0961-1C43-B8BF-C6146B8BA2A8}"/>
              </a:ext>
            </a:extLst>
          </p:cNvPr>
          <p:cNvSpPr txBox="1">
            <a:spLocks/>
          </p:cNvSpPr>
          <p:nvPr/>
        </p:nvSpPr>
        <p:spPr>
          <a:xfrm>
            <a:off x="1124224" y="5376241"/>
            <a:ext cx="3326276" cy="86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Rate of decrement </a:t>
            </a:r>
          </a:p>
          <a:p>
            <a:pPr marL="0" indent="0">
              <a:buNone/>
            </a:pPr>
            <a:r>
              <a:rPr lang="en-US" dirty="0"/>
              <a:t>(positive values clamped to zero)</a:t>
            </a:r>
          </a:p>
        </p:txBody>
      </p:sp>
    </p:spTree>
    <p:extLst>
      <p:ext uri="{BB962C8B-B14F-4D97-AF65-F5344CB8AC3E}">
        <p14:creationId xmlns:p14="http://schemas.microsoft.com/office/powerpoint/2010/main" val="379119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fluctuations of Top-10 coins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3A85-86A5-014C-ACE1-2A2C96EB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2142490"/>
            <a:ext cx="7315200" cy="40767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3B24B4-467B-464F-8CD9-F2DA28D86F01}"/>
              </a:ext>
            </a:extLst>
          </p:cNvPr>
          <p:cNvSpPr txBox="1">
            <a:spLocks/>
          </p:cNvSpPr>
          <p:nvPr/>
        </p:nvSpPr>
        <p:spPr>
          <a:xfrm>
            <a:off x="699624" y="2336148"/>
            <a:ext cx="3740296" cy="3933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Absolute Rate mostly shows the fluctuations </a:t>
            </a:r>
          </a:p>
          <a:p>
            <a:r>
              <a:rPr lang="en-US" dirty="0"/>
              <a:t>Mean Rate comprises of positive and negative changes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Bitcoin has minimum fluctuation in rates</a:t>
            </a:r>
          </a:p>
          <a:p>
            <a:pPr lvl="1"/>
            <a:r>
              <a:rPr lang="en-US" dirty="0"/>
              <a:t>Bitcoin Cash has low mean rate change, but high Absolute rate change.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5F8-7462-FF49-AFA2-6502613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4" y="54866"/>
            <a:ext cx="10515600" cy="1325563"/>
          </a:xfrm>
        </p:spPr>
        <p:txBody>
          <a:bodyPr/>
          <a:lstStyle/>
          <a:p>
            <a:r>
              <a:rPr lang="en-US" dirty="0"/>
              <a:t>Data Exploration: Fluctuations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AE8EAB-2707-8748-ABE7-7A5D820A717A}"/>
              </a:ext>
            </a:extLst>
          </p:cNvPr>
          <p:cNvSpPr txBox="1">
            <a:spLocks/>
          </p:cNvSpPr>
          <p:nvPr/>
        </p:nvSpPr>
        <p:spPr>
          <a:xfrm>
            <a:off x="699624" y="1194404"/>
            <a:ext cx="10743076" cy="3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Comparison of Mean Rate fluctuations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5576D5-8918-DE46-B8D7-360753BC9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04783"/>
              </p:ext>
            </p:extLst>
          </p:nvPr>
        </p:nvGraphicFramePr>
        <p:xfrm>
          <a:off x="6211424" y="1888066"/>
          <a:ext cx="6431280" cy="4025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95D5D-5F0C-124A-8BB3-DE06C416CFFB}"/>
              </a:ext>
            </a:extLst>
          </p:cNvPr>
          <p:cNvSpPr txBox="1">
            <a:spLocks/>
          </p:cNvSpPr>
          <p:nvPr/>
        </p:nvSpPr>
        <p:spPr>
          <a:xfrm>
            <a:off x="699624" y="2999262"/>
            <a:ext cx="4888376" cy="362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82 coins (7.28%) have mean rate &lt;= 0</a:t>
            </a:r>
          </a:p>
          <a:p>
            <a:r>
              <a:rPr lang="en-US" dirty="0"/>
              <a:t>1045 coins (92.72%) have mean rate &gt; 0</a:t>
            </a:r>
          </a:p>
          <a:p>
            <a:endParaRPr lang="en-US" dirty="0"/>
          </a:p>
          <a:p>
            <a:r>
              <a:rPr lang="en-US" dirty="0"/>
              <a:t>Negative mean rate indicates the coin has overall ‘bad performance’</a:t>
            </a:r>
          </a:p>
          <a:p>
            <a:r>
              <a:rPr lang="en-US" dirty="0"/>
              <a:t>High mean rate indicates the coin has higher increment than decrement</a:t>
            </a:r>
          </a:p>
        </p:txBody>
      </p:sp>
    </p:spTree>
    <p:extLst>
      <p:ext uri="{BB962C8B-B14F-4D97-AF65-F5344CB8AC3E}">
        <p14:creationId xmlns:p14="http://schemas.microsoft.com/office/powerpoint/2010/main" val="183053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dirty="0"/>
              <a:t>Recommend a new user a cryptocurrency to invest 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Help the user to avail maximum benefit</a:t>
            </a:r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endParaRPr lang="en-US" dirty="0"/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Sub problems: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dataset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Predict future data</a:t>
            </a:r>
          </a:p>
          <a:p>
            <a:pPr>
              <a:buFont typeface="Wingdings 3" pitchFamily="2" charset="2"/>
              <a:buChar char="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630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C6F8-FA0A-294C-9CE6-ECE3C592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556" y="1325142"/>
            <a:ext cx="6504955" cy="524888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C2812-F283-B442-B9F3-49D59A3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28735-BBF4-F040-B3FE-78AB2E2DA797}"/>
              </a:ext>
            </a:extLst>
          </p:cNvPr>
          <p:cNvSpPr txBox="1">
            <a:spLocks/>
          </p:cNvSpPr>
          <p:nvPr/>
        </p:nvSpPr>
        <p:spPr>
          <a:xfrm>
            <a:off x="699624" y="1685350"/>
            <a:ext cx="4597205" cy="324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Seasonality of time series having price information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0254C-40C8-7240-BDB1-0A18CEDF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58" y="1273953"/>
            <a:ext cx="6194699" cy="530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76C2-E3B4-1048-82BF-52E8EDD4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" y="4623421"/>
            <a:ext cx="4394200" cy="195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4E119-739C-DD4D-89B3-216574CE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80" y="136766"/>
            <a:ext cx="10515600" cy="1325563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5D41C-8876-B840-8F6F-5B790FC8E789}"/>
              </a:ext>
            </a:extLst>
          </p:cNvPr>
          <p:cNvSpPr txBox="1">
            <a:spLocks/>
          </p:cNvSpPr>
          <p:nvPr/>
        </p:nvSpPr>
        <p:spPr>
          <a:xfrm>
            <a:off x="699624" y="1462329"/>
            <a:ext cx="4597205" cy="260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Transformed price series to remove seasonality</a:t>
            </a:r>
          </a:p>
          <a:p>
            <a:r>
              <a:rPr lang="en-US" dirty="0"/>
              <a:t>Verified the resultant series is fit for ARIMA model</a:t>
            </a:r>
          </a:p>
          <a:p>
            <a:r>
              <a:rPr lang="en-US" dirty="0"/>
              <a:t>Using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5365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9C0-A082-3644-87AB-7F5B099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of Transformed series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413CB-8230-ED45-A08C-E38F33BE0FC4}"/>
              </a:ext>
            </a:extLst>
          </p:cNvPr>
          <p:cNvSpPr txBox="1">
            <a:spLocks/>
          </p:cNvSpPr>
          <p:nvPr/>
        </p:nvSpPr>
        <p:spPr>
          <a:xfrm>
            <a:off x="721927" y="1852621"/>
            <a:ext cx="4938231" cy="39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of autocorrelation and partial autocorrelation shows that log operation and first order difference on price series have resulted into a non stationary series.</a:t>
            </a:r>
          </a:p>
          <a:p>
            <a:r>
              <a:rPr lang="en-US" dirty="0"/>
              <a:t>The QQ plot and histogram shows that error are normally distributed.</a:t>
            </a:r>
          </a:p>
          <a:p>
            <a:r>
              <a:rPr lang="en-US" dirty="0"/>
              <a:t>Dickey fuller test confirms us the similar information.</a:t>
            </a:r>
          </a:p>
          <a:p>
            <a:pPr lvl="1"/>
            <a:r>
              <a:rPr lang="en-US" dirty="0"/>
              <a:t>Test statistics is below 5% of critical value</a:t>
            </a:r>
          </a:p>
          <a:p>
            <a:pPr lvl="1"/>
            <a:r>
              <a:rPr lang="en-US" dirty="0"/>
              <a:t>P-value is below 5% moving average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7171-FB8A-8043-84DC-7BBD35D6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37" y="1474675"/>
            <a:ext cx="5970563" cy="5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04E3F-9CA6-B544-9FAF-0BE33B07FC4B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/>
              <a:t>GP-Flow</a:t>
            </a:r>
            <a:r>
              <a:rPr lang="en-US" dirty="0"/>
              <a:t> package</a:t>
            </a:r>
          </a:p>
          <a:p>
            <a:r>
              <a:rPr lang="en-US" dirty="0"/>
              <a:t>Different normalization are used for better training</a:t>
            </a:r>
          </a:p>
          <a:p>
            <a:r>
              <a:rPr lang="en-US" dirty="0"/>
              <a:t>Different kernels are used for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6BAC-A5AE-1844-B187-9AF1799C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53" y="1885913"/>
            <a:ext cx="4011364" cy="211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54BBE-277E-A149-AAFC-FF6BB1DB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361485"/>
            <a:ext cx="4009836" cy="20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B0A3A-80B2-724C-A28E-9EAE5074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81" y="4361485"/>
            <a:ext cx="4009836" cy="204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79BC8-822D-E74F-84C2-461F6D22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" y="1920240"/>
            <a:ext cx="3985996" cy="204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89816-E100-3D44-B5C8-323D927A93EF}"/>
              </a:ext>
            </a:extLst>
          </p:cNvPr>
          <p:cNvSpPr txBox="1"/>
          <p:nvPr/>
        </p:nvSpPr>
        <p:spPr>
          <a:xfrm>
            <a:off x="1478280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Not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BEBF9-F802-764C-8FFD-1C5E93E68862}"/>
              </a:ext>
            </a:extLst>
          </p:cNvPr>
          <p:cNvSpPr txBox="1"/>
          <p:nvPr/>
        </p:nvSpPr>
        <p:spPr>
          <a:xfrm>
            <a:off x="6301975" y="4000010"/>
            <a:ext cx="3449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C0A1-9F76-064C-8253-0FA8C5349B0D}"/>
              </a:ext>
            </a:extLst>
          </p:cNvPr>
          <p:cNvSpPr txBox="1"/>
          <p:nvPr/>
        </p:nvSpPr>
        <p:spPr>
          <a:xfrm>
            <a:off x="1076960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 + periodic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C0F70-5246-A040-ADB1-5EC0533C54AB}"/>
              </a:ext>
            </a:extLst>
          </p:cNvPr>
          <p:cNvSpPr txBox="1"/>
          <p:nvPr/>
        </p:nvSpPr>
        <p:spPr>
          <a:xfrm>
            <a:off x="6020953" y="6441255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Log and </a:t>
            </a:r>
            <a:r>
              <a:rPr lang="en-US" sz="1200" dirty="0" err="1"/>
              <a:t>tanh</a:t>
            </a:r>
            <a:r>
              <a:rPr lang="en-US" sz="1200" dirty="0"/>
              <a:t> normalized, Kernel: constant + </a:t>
            </a:r>
            <a:r>
              <a:rPr lang="en-US" sz="1200" dirty="0" err="1"/>
              <a:t>rbf</a:t>
            </a:r>
            <a:r>
              <a:rPr lang="en-US" sz="1200" dirty="0"/>
              <a:t>*linear</a:t>
            </a:r>
          </a:p>
        </p:txBody>
      </p:sp>
    </p:spTree>
    <p:extLst>
      <p:ext uri="{BB962C8B-B14F-4D97-AF65-F5344CB8AC3E}">
        <p14:creationId xmlns:p14="http://schemas.microsoft.com/office/powerpoint/2010/main" val="42812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637923-EB0E-42FF-BFA9-EF00743D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29"/>
            <a:ext cx="10515600" cy="132556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8EC9F-72F9-45BD-9398-27B7A699E38D}"/>
              </a:ext>
            </a:extLst>
          </p:cNvPr>
          <p:cNvSpPr txBox="1">
            <a:spLocks/>
          </p:cNvSpPr>
          <p:nvPr/>
        </p:nvSpPr>
        <p:spPr>
          <a:xfrm>
            <a:off x="838200" y="968701"/>
            <a:ext cx="4938231" cy="829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 LSTM Package</a:t>
            </a:r>
          </a:p>
          <a:p>
            <a:r>
              <a:rPr lang="en-US" dirty="0">
                <a:cs typeface="Calibri"/>
              </a:rPr>
              <a:t>Using tanh activation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D701E-C968-4BD4-851F-798DC9194FE4}"/>
              </a:ext>
            </a:extLst>
          </p:cNvPr>
          <p:cNvSpPr txBox="1"/>
          <p:nvPr/>
        </p:nvSpPr>
        <p:spPr>
          <a:xfrm>
            <a:off x="1505174" y="6330833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 Market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D9516-12DB-4C1D-B24C-5290D9502E7D}"/>
              </a:ext>
            </a:extLst>
          </p:cNvPr>
          <p:cNvSpPr txBox="1"/>
          <p:nvPr/>
        </p:nvSpPr>
        <p:spPr>
          <a:xfrm>
            <a:off x="8033660" y="6238156"/>
            <a:ext cx="344932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Figure: Prediction on</a:t>
            </a:r>
            <a:r>
              <a:rPr lang="en-US" sz="1200" dirty="0">
                <a:cs typeface="Calibri"/>
              </a:rPr>
              <a:t> close price</a:t>
            </a:r>
            <a:endParaRPr lang="en-US" sz="1200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4992D3-C3CD-42B4-9B32-5986EF08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6" y="2384975"/>
            <a:ext cx="6089822" cy="3920969"/>
          </a:xfrm>
          <a:prstGeom prst="rect">
            <a:avLst/>
          </a:prstGeom>
        </p:spPr>
      </p:pic>
      <p:pic>
        <p:nvPicPr>
          <p:cNvPr id="15" name="Picture 15" descr="A screenshot of a map&#10;&#10;Description generated with high confidence">
            <a:extLst>
              <a:ext uri="{FF2B5EF4-FFF2-40B4-BE49-F238E27FC236}">
                <a16:creationId xmlns:a16="http://schemas.microsoft.com/office/drawing/2014/main" id="{3623F7FF-794E-4CCE-9031-D982B2FF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" y="2348299"/>
            <a:ext cx="6017740" cy="39531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B99A49-9AC9-4F96-B046-0429CEED52FA}"/>
              </a:ext>
            </a:extLst>
          </p:cNvPr>
          <p:cNvSpPr txBox="1">
            <a:spLocks/>
          </p:cNvSpPr>
          <p:nvPr/>
        </p:nvSpPr>
        <p:spPr>
          <a:xfrm>
            <a:off x="2032684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338929104.22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44736505478.74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1A2AD-26C2-4E28-8F9B-FCFEF4F998E3}"/>
              </a:ext>
            </a:extLst>
          </p:cNvPr>
          <p:cNvSpPr txBox="1">
            <a:spLocks/>
          </p:cNvSpPr>
          <p:nvPr/>
        </p:nvSpPr>
        <p:spPr>
          <a:xfrm>
            <a:off x="8303737" y="1668917"/>
            <a:ext cx="4402772" cy="675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cs typeface="Calibri"/>
              </a:rPr>
              <a:t>Root Mean Square Error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Train Score: 24.60 </a:t>
            </a:r>
            <a:endParaRPr lang="en-US" sz="1200" dirty="0">
              <a:solidFill>
                <a:srgbClr val="404040"/>
              </a:solidFill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dirty="0">
                <a:cs typeface="Calibri"/>
              </a:rPr>
              <a:t>Test Score: 2825.58</a:t>
            </a:r>
            <a:endParaRPr lang="en-US" sz="12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70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690688"/>
            <a:ext cx="8915400" cy="4689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itchFamily="2" charset="2"/>
              <a:buChar char=""/>
            </a:pPr>
            <a:r>
              <a:rPr lang="en-US" sz="1800" dirty="0"/>
              <a:t>Data Cleaning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Remove missing values</a:t>
            </a:r>
          </a:p>
          <a:p>
            <a:pPr>
              <a:buFont typeface="Wingdings 3" pitchFamily="2" charset="2"/>
              <a:buChar char=""/>
            </a:pPr>
            <a:r>
              <a:rPr lang="en-US" sz="1800" dirty="0"/>
              <a:t>Data Analysis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Exploration to understand the data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Explore price trend, market share to see their pattern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Calculate volatility, fluctuations of the price and market share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Prediction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Train data with different models to predict price, market share, volume etc.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Normalize with different techniques (log, min-max, </a:t>
            </a:r>
            <a:r>
              <a:rPr lang="en-US" dirty="0" err="1"/>
              <a:t>tanh</a:t>
            </a:r>
            <a:r>
              <a:rPr lang="en-US" dirty="0"/>
              <a:t>) 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Suggested models: GP-Flow, ARIMA, LSTM</a:t>
            </a:r>
          </a:p>
          <a:p>
            <a:pPr>
              <a:buFont typeface="Wingdings 3" pitchFamily="2" charset="2"/>
              <a:buChar char=""/>
            </a:pPr>
            <a:r>
              <a:rPr lang="en-US" dirty="0"/>
              <a:t>Recommendation</a:t>
            </a:r>
          </a:p>
          <a:p>
            <a:pPr lvl="1">
              <a:buFont typeface="Wingdings 3" pitchFamily="2" charset="2"/>
              <a:buChar char=""/>
            </a:pPr>
            <a:r>
              <a:rPr lang="en-US" dirty="0"/>
              <a:t>Using prediction and coin properties recommend coin to an user</a:t>
            </a:r>
          </a:p>
          <a:p>
            <a:pPr lvl="1">
              <a:buFont typeface="Wingdings 3" pitchFamily="2" charset="2"/>
              <a:buChar char="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1A30-1095-ED40-89DF-A6A0A7C3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E78B5-F4B7-2645-9EC2-5E213CC0A2B1}"/>
              </a:ext>
            </a:extLst>
          </p:cNvPr>
          <p:cNvSpPr txBox="1">
            <a:spLocks/>
          </p:cNvSpPr>
          <p:nvPr/>
        </p:nvSpPr>
        <p:spPr>
          <a:xfrm>
            <a:off x="989556" y="1844250"/>
            <a:ext cx="8915400" cy="345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Properties</a:t>
            </a:r>
          </a:p>
          <a:p>
            <a:pPr lvl="1"/>
            <a:r>
              <a:rPr lang="en-US" sz="1800" dirty="0"/>
              <a:t>Data size </a:t>
            </a:r>
            <a:r>
              <a:rPr lang="en-US" sz="1800" b="1" dirty="0"/>
              <a:t>69.4 MB</a:t>
            </a:r>
          </a:p>
          <a:p>
            <a:pPr lvl="1"/>
            <a:r>
              <a:rPr lang="en-US" sz="1800" b="1" dirty="0"/>
              <a:t>1,514</a:t>
            </a:r>
            <a:r>
              <a:rPr lang="en-US" sz="1800" dirty="0"/>
              <a:t> types of Cryptocurrencies</a:t>
            </a:r>
          </a:p>
          <a:p>
            <a:pPr lvl="1"/>
            <a:r>
              <a:rPr lang="en-US" sz="1800" dirty="0"/>
              <a:t>Number of instances: </a:t>
            </a:r>
            <a:r>
              <a:rPr lang="en-US" sz="1800" b="1" dirty="0"/>
              <a:t>702,166</a:t>
            </a:r>
          </a:p>
          <a:p>
            <a:pPr lvl="1"/>
            <a:r>
              <a:rPr lang="en-US" sz="1800" dirty="0"/>
              <a:t>Number of attributes: </a:t>
            </a:r>
            <a:r>
              <a:rPr lang="en-US" sz="1800" b="1" dirty="0"/>
              <a:t>13</a:t>
            </a:r>
          </a:p>
          <a:p>
            <a:pPr lvl="1"/>
            <a:r>
              <a:rPr lang="en-US" sz="1800" dirty="0"/>
              <a:t>Instances are records of different Cryptocurrencies at each day</a:t>
            </a:r>
          </a:p>
          <a:p>
            <a:pPr lvl="1"/>
            <a:r>
              <a:rPr lang="en-US" sz="1800" dirty="0"/>
              <a:t>Time range of collected data: </a:t>
            </a:r>
            <a:r>
              <a:rPr lang="en-US" sz="1800" b="1" dirty="0"/>
              <a:t>04-28-2013 </a:t>
            </a:r>
            <a:r>
              <a:rPr lang="en-US" sz="1800" dirty="0"/>
              <a:t>to</a:t>
            </a:r>
            <a:r>
              <a:rPr lang="en-US" sz="1800" b="1" dirty="0"/>
              <a:t> 02-21-2018</a:t>
            </a:r>
          </a:p>
        </p:txBody>
      </p:sp>
    </p:spTree>
    <p:extLst>
      <p:ext uri="{BB962C8B-B14F-4D97-AF65-F5344CB8AC3E}">
        <p14:creationId xmlns:p14="http://schemas.microsoft.com/office/powerpoint/2010/main" val="5982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5E9B-DF2C-5F40-90F2-82AB7660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FF4E7-A7A9-704E-AA86-DB1C02689371}"/>
              </a:ext>
            </a:extLst>
          </p:cNvPr>
          <p:cNvSpPr txBox="1">
            <a:spLocks/>
          </p:cNvSpPr>
          <p:nvPr/>
        </p:nvSpPr>
        <p:spPr>
          <a:xfrm>
            <a:off x="838200" y="1838151"/>
            <a:ext cx="10172178" cy="501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Attributes</a:t>
            </a:r>
          </a:p>
          <a:p>
            <a:pPr lvl="1"/>
            <a:r>
              <a:rPr lang="en-US" sz="1800" b="1" dirty="0"/>
              <a:t>Coin name </a:t>
            </a:r>
            <a:r>
              <a:rPr lang="en-US" sz="1800" dirty="0"/>
              <a:t>-&gt; identifies the coin type</a:t>
            </a:r>
          </a:p>
          <a:p>
            <a:pPr lvl="1"/>
            <a:r>
              <a:rPr lang="en-US" sz="1800" b="1" dirty="0"/>
              <a:t>Date</a:t>
            </a:r>
            <a:r>
              <a:rPr lang="en-US" sz="1800" dirty="0"/>
              <a:t> -&gt; date of the instance </a:t>
            </a:r>
          </a:p>
          <a:p>
            <a:pPr lvl="1"/>
            <a:r>
              <a:rPr lang="en-US" sz="1800" b="1" dirty="0"/>
              <a:t>Open price</a:t>
            </a:r>
            <a:r>
              <a:rPr lang="en-US" sz="1800" dirty="0"/>
              <a:t> -&gt; opening price of the coin on that date in dollar</a:t>
            </a:r>
          </a:p>
          <a:p>
            <a:pPr lvl="1"/>
            <a:r>
              <a:rPr lang="en-US" sz="1800" b="1" dirty="0"/>
              <a:t>High price</a:t>
            </a:r>
            <a:r>
              <a:rPr lang="en-US" sz="1800" dirty="0"/>
              <a:t> -&gt; highest price of the coin on that date in dollar</a:t>
            </a:r>
          </a:p>
          <a:p>
            <a:pPr lvl="1"/>
            <a:r>
              <a:rPr lang="en-US" sz="1800" b="1" dirty="0"/>
              <a:t>Low price</a:t>
            </a:r>
            <a:r>
              <a:rPr lang="en-US" sz="1800" dirty="0"/>
              <a:t> -&gt; lowest price of the coin on that date in dollar</a:t>
            </a:r>
          </a:p>
          <a:p>
            <a:pPr lvl="1"/>
            <a:r>
              <a:rPr lang="en-US" sz="1800" b="1" dirty="0"/>
              <a:t>Close price</a:t>
            </a:r>
            <a:r>
              <a:rPr lang="en-US" sz="1800" dirty="0"/>
              <a:t> -&gt; closing price of the coin on that date in dollar</a:t>
            </a:r>
          </a:p>
          <a:p>
            <a:pPr lvl="1"/>
            <a:r>
              <a:rPr lang="en-US" sz="1800" b="1" dirty="0"/>
              <a:t>Volume </a:t>
            </a:r>
            <a:r>
              <a:rPr lang="en-US" sz="1800" dirty="0"/>
              <a:t>-&gt;</a:t>
            </a:r>
            <a:r>
              <a:rPr lang="en-US" sz="1800" b="1" dirty="0"/>
              <a:t> </a:t>
            </a:r>
            <a:r>
              <a:rPr lang="en-US" sz="1800" dirty="0"/>
              <a:t>The amount of coin traded on that date</a:t>
            </a:r>
            <a:endParaRPr lang="en-US" sz="1800" b="1" dirty="0"/>
          </a:p>
          <a:p>
            <a:pPr lvl="1"/>
            <a:r>
              <a:rPr lang="en-US" sz="1800" b="1" dirty="0"/>
              <a:t>Market cap </a:t>
            </a:r>
            <a:r>
              <a:rPr lang="en-US" sz="1800" dirty="0"/>
              <a:t>-&gt; total market value of a company's outstanding shares in dollar</a:t>
            </a:r>
          </a:p>
          <a:p>
            <a:pPr lvl="1"/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340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846C-87F4-274A-932C-339BCAA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F5A10-55B1-7B4A-B52D-76870431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82" y="2457394"/>
            <a:ext cx="6337300" cy="3238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DB60ED-6845-F241-8EDC-37A0E7BAB3CA}"/>
              </a:ext>
            </a:extLst>
          </p:cNvPr>
          <p:cNvSpPr txBox="1">
            <a:spLocks/>
          </p:cNvSpPr>
          <p:nvPr/>
        </p:nvSpPr>
        <p:spPr>
          <a:xfrm>
            <a:off x="804746" y="2201668"/>
            <a:ext cx="4915829" cy="2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19.8% of coins were having market value 0. </a:t>
            </a:r>
          </a:p>
          <a:p>
            <a:pPr lvl="1"/>
            <a:r>
              <a:rPr lang="en-US" dirty="0"/>
              <a:t>Those are considered as “Missing values”.</a:t>
            </a:r>
          </a:p>
          <a:p>
            <a:pPr lvl="1"/>
            <a:r>
              <a:rPr lang="en-US" dirty="0"/>
              <a:t>And removed from data!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8B1DE4-912C-40EF-B265-9F34450E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Amount of data</a:t>
            </a:r>
            <a:endParaRPr lang="en-US" dirty="0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CDA27-FD58-43F5-A945-AC2D5C59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571" y="1313835"/>
            <a:ext cx="6760561" cy="53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F8F8C-3B93-4687-BC61-E92DE8B66E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</a:t>
            </a:r>
            <a:r>
              <a:rPr lang="en-US" dirty="0">
                <a:cs typeface="Calibri Light"/>
              </a:rPr>
              <a:t>Exploration: Market Cap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243375-81A0-4B18-A7F7-9899D429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46" y="2308568"/>
            <a:ext cx="5009909" cy="41989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036F6D-7E60-4FEF-875F-5D230B21E464}"/>
              </a:ext>
            </a:extLst>
          </p:cNvPr>
          <p:cNvSpPr txBox="1">
            <a:spLocks/>
          </p:cNvSpPr>
          <p:nvPr/>
        </p:nvSpPr>
        <p:spPr>
          <a:xfrm>
            <a:off x="989556" y="1512055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Market cap:</a:t>
            </a:r>
            <a:r>
              <a:rPr lang="en-US" b="1" dirty="0">
                <a:cs typeface="Calibri"/>
              </a:rPr>
              <a:t>  </a:t>
            </a:r>
            <a:r>
              <a:rPr lang="en-US" dirty="0">
                <a:cs typeface="Calibri"/>
              </a:rPr>
              <a:t>Top 10 coins</a:t>
            </a:r>
          </a:p>
          <a:p>
            <a:pPr lvl="1"/>
            <a:r>
              <a:rPr lang="en-US" dirty="0">
                <a:cs typeface="Calibri"/>
              </a:rPr>
              <a:t>Ranking based on market cap value</a:t>
            </a:r>
          </a:p>
        </p:txBody>
      </p:sp>
    </p:spTree>
    <p:extLst>
      <p:ext uri="{BB962C8B-B14F-4D97-AF65-F5344CB8AC3E}">
        <p14:creationId xmlns:p14="http://schemas.microsoft.com/office/powerpoint/2010/main" val="169246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4AEB-0591-FF41-8D58-A8E794FE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Exploration: Price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115F3-E524-AF41-9DB8-DA4D1CECB0C8}"/>
              </a:ext>
            </a:extLst>
          </p:cNvPr>
          <p:cNvSpPr txBox="1">
            <a:spLocks/>
          </p:cNvSpPr>
          <p:nvPr/>
        </p:nvSpPr>
        <p:spPr>
          <a:xfrm>
            <a:off x="989556" y="1569929"/>
            <a:ext cx="8915400" cy="105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Trend: </a:t>
            </a:r>
            <a:r>
              <a:rPr lang="en-US" dirty="0"/>
              <a:t>Top &amp; Worst 5 valuable coins close price trend</a:t>
            </a:r>
          </a:p>
          <a:p>
            <a:pPr lvl="1"/>
            <a:r>
              <a:rPr lang="en-US" dirty="0"/>
              <a:t>Evaluated on the basis of Market cap value</a:t>
            </a:r>
          </a:p>
          <a:p>
            <a:pPr lvl="1"/>
            <a:endParaRPr 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0DF8AE-B45C-1747-A061-924C8227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3" y="2727752"/>
            <a:ext cx="5806319" cy="34946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CCB74-B3E1-A342-B699-9719A6C4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99" y="2727752"/>
            <a:ext cx="5685055" cy="3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</TotalTime>
  <Words>823</Words>
  <Application>Microsoft Office PowerPoint</Application>
  <PresentationFormat>Widescreen</PresentationFormat>
  <Paragraphs>127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 Cryptocurrency Analysis  and  Prediction</vt:lpstr>
      <vt:lpstr>Problem Statement</vt:lpstr>
      <vt:lpstr>Idea to Approach</vt:lpstr>
      <vt:lpstr>Dataset</vt:lpstr>
      <vt:lpstr>Dataset</vt:lpstr>
      <vt:lpstr>Data Cleaning</vt:lpstr>
      <vt:lpstr>Data Exploration: Amount of data</vt:lpstr>
      <vt:lpstr>PowerPoint Presentation</vt:lpstr>
      <vt:lpstr>Data Exploration: Price Trend</vt:lpstr>
      <vt:lpstr>Data Exploration: Volatility</vt:lpstr>
      <vt:lpstr>Data Exploration: Price Distribution</vt:lpstr>
      <vt:lpstr>Data Exploration: Price Distribution</vt:lpstr>
      <vt:lpstr>Data Exploration: Price Distribution</vt:lpstr>
      <vt:lpstr>Data Exploration: clustering</vt:lpstr>
      <vt:lpstr>Data Exploration: clustering</vt:lpstr>
      <vt:lpstr>Data Exploration: Coin Transaction</vt:lpstr>
      <vt:lpstr>Data Exploration: Fluctuations </vt:lpstr>
      <vt:lpstr>Data Exploration: Fluctuations </vt:lpstr>
      <vt:lpstr>Data Exploration: Fluctuations </vt:lpstr>
      <vt:lpstr>Seasonality</vt:lpstr>
      <vt:lpstr>Seasonality</vt:lpstr>
      <vt:lpstr>Observation of Transformed series</vt:lpstr>
      <vt:lpstr>Prediction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146</cp:revision>
  <dcterms:created xsi:type="dcterms:W3CDTF">2018-04-05T09:45:13Z</dcterms:created>
  <dcterms:modified xsi:type="dcterms:W3CDTF">2018-04-08T05:18:49Z</dcterms:modified>
</cp:coreProperties>
</file>